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6" r:id="rId24"/>
    <p:sldId id="277" r:id="rId25"/>
  </p:sldIdLst>
  <p:sldSz cx="18288000" cy="10287000"/>
  <p:notesSz cx="6858000" cy="9144000"/>
  <p:embeddedFontLst>
    <p:embeddedFont>
      <p:font typeface="Alef Bold" panose="00000800000000000000"/>
      <p:regular r:id="rId29"/>
    </p:embeddedFont>
    <p:embeddedFont>
      <p:font typeface="阿里巴巴普惠体" panose="00020600040101010101" charset="-122"/>
      <p:regular r:id="rId30"/>
    </p:embeddedFont>
    <p:embeddedFont>
      <p:font typeface="阿里巴巴普惠体 Bold"/>
      <p:regular r:id="rId31"/>
    </p:embeddedFont>
    <p:embeddedFont>
      <p:font typeface="B612 Bold" panose="020B0606050000020004"/>
      <p:regular r:id="rId32"/>
    </p:embeddedFont>
    <p:embeddedFont>
      <p:font typeface="B612" panose="020B060605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443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81388" y="9545955"/>
            <a:ext cx="13443585" cy="280035"/>
            <a:chOff x="0" y="0"/>
            <a:chExt cx="17924780" cy="373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4780" cy="373380"/>
            </a:xfrm>
            <a:custGeom>
              <a:avLst/>
              <a:gdLst/>
              <a:ahLst/>
              <a:cxnLst/>
              <a:rect l="l" t="t" r="r" b="b"/>
              <a:pathLst>
                <a:path w="17924780" h="373380">
                  <a:moveTo>
                    <a:pt x="0" y="0"/>
                  </a:moveTo>
                  <a:lnTo>
                    <a:pt x="17924780" y="0"/>
                  </a:lnTo>
                  <a:lnTo>
                    <a:pt x="17924780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252024" y="9529851"/>
            <a:ext cx="863132" cy="297292"/>
            <a:chOff x="0" y="0"/>
            <a:chExt cx="1150842" cy="3963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0874" cy="396494"/>
            </a:xfrm>
            <a:custGeom>
              <a:avLst/>
              <a:gdLst/>
              <a:ahLst/>
              <a:cxnLst/>
              <a:rect l="l" t="t" r="r" b="b"/>
              <a:pathLst>
                <a:path w="1150874" h="396494">
                  <a:moveTo>
                    <a:pt x="0" y="0"/>
                  </a:moveTo>
                  <a:lnTo>
                    <a:pt x="1046988" y="0"/>
                  </a:lnTo>
                  <a:lnTo>
                    <a:pt x="1150874" y="198247"/>
                  </a:lnTo>
                  <a:lnTo>
                    <a:pt x="1046988" y="396494"/>
                  </a:lnTo>
                  <a:lnTo>
                    <a:pt x="0" y="396494"/>
                  </a:lnTo>
                  <a:close/>
                </a:path>
              </a:pathLst>
            </a:custGeom>
            <a:solidFill>
              <a:srgbClr val="D6010F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2" y="9555724"/>
            <a:ext cx="1023255" cy="271419"/>
            <a:chOff x="0" y="0"/>
            <a:chExt cx="1364340" cy="3618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4361" cy="361950"/>
            </a:xfrm>
            <a:custGeom>
              <a:avLst/>
              <a:gdLst/>
              <a:ahLst/>
              <a:cxnLst/>
              <a:rect l="l" t="t" r="r" b="b"/>
              <a:pathLst>
                <a:path w="1364361" h="361950">
                  <a:moveTo>
                    <a:pt x="0" y="0"/>
                  </a:moveTo>
                  <a:lnTo>
                    <a:pt x="1364361" y="0"/>
                  </a:lnTo>
                  <a:lnTo>
                    <a:pt x="1364361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4412" y="9543097"/>
            <a:ext cx="246697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D6011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SWS3019-2024</a:t>
            </a:r>
            <a:endParaRPr lang="en-US" sz="1800">
              <a:solidFill>
                <a:srgbClr val="D60111"/>
              </a:solidFill>
              <a:latin typeface="阿里巴巴普惠体 Bold"/>
              <a:ea typeface="阿里巴巴普惠体 Bold"/>
              <a:cs typeface="阿里巴巴普惠体 Bold"/>
              <a:sym typeface="阿里巴巴普惠体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37267" y="9482456"/>
            <a:ext cx="907852" cy="35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5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6</a:t>
            </a:r>
            <a:endParaRPr lang="en-US" sz="19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3572" y="508579"/>
            <a:ext cx="1621873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0"/>
              </a:lnSpc>
            </a:pPr>
            <a:r>
              <a:rPr lang="en-US" sz="4325" spc="463">
                <a:solidFill>
                  <a:srgbClr val="3B3838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rPr>
              <a:t>Q2: Subway Accessibility</a:t>
            </a:r>
            <a:endParaRPr lang="en-US" sz="4325" spc="463">
              <a:solidFill>
                <a:srgbClr val="3B3838"/>
              </a:solidFill>
              <a:latin typeface="Alef Bold" panose="00000800000000000000"/>
              <a:ea typeface="Alef Bold" panose="00000800000000000000"/>
              <a:cs typeface="Alef Bold" panose="00000800000000000000"/>
              <a:sym typeface="Alef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461998" y="1510297"/>
            <a:ext cx="7905270" cy="7564564"/>
            <a:chOff x="0" y="0"/>
            <a:chExt cx="2179896" cy="20859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9896" cy="2085945"/>
            </a:xfrm>
            <a:custGeom>
              <a:avLst/>
              <a:gdLst/>
              <a:ahLst/>
              <a:cxnLst/>
              <a:rect l="l" t="t" r="r" b="b"/>
              <a:pathLst>
                <a:path w="2179896" h="2085945">
                  <a:moveTo>
                    <a:pt x="19587" y="0"/>
                  </a:moveTo>
                  <a:lnTo>
                    <a:pt x="2160309" y="0"/>
                  </a:lnTo>
                  <a:cubicBezTo>
                    <a:pt x="2165504" y="0"/>
                    <a:pt x="2170486" y="2064"/>
                    <a:pt x="2174159" y="5737"/>
                  </a:cubicBezTo>
                  <a:cubicBezTo>
                    <a:pt x="2177832" y="9410"/>
                    <a:pt x="2179896" y="14392"/>
                    <a:pt x="2179896" y="19587"/>
                  </a:cubicBezTo>
                  <a:lnTo>
                    <a:pt x="2179896" y="2066359"/>
                  </a:lnTo>
                  <a:cubicBezTo>
                    <a:pt x="2179896" y="2077176"/>
                    <a:pt x="2171127" y="2085945"/>
                    <a:pt x="2160309" y="2085945"/>
                  </a:cubicBezTo>
                  <a:lnTo>
                    <a:pt x="19587" y="2085945"/>
                  </a:lnTo>
                  <a:cubicBezTo>
                    <a:pt x="8769" y="2085945"/>
                    <a:pt x="0" y="2077176"/>
                    <a:pt x="0" y="2066359"/>
                  </a:cubicBezTo>
                  <a:lnTo>
                    <a:pt x="0" y="19587"/>
                  </a:lnTo>
                  <a:cubicBezTo>
                    <a:pt x="0" y="8769"/>
                    <a:pt x="8769" y="0"/>
                    <a:pt x="19587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79896" cy="2152620"/>
            </a:xfrm>
            <a:prstGeom prst="rect">
              <a:avLst/>
            </a:prstGeom>
          </p:spPr>
          <p:txBody>
            <a:bodyPr lIns="48520" tIns="48520" rIns="48520" bIns="4852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999238" y="3646679"/>
            <a:ext cx="5159116" cy="5293003"/>
          </a:xfrm>
          <a:custGeom>
            <a:avLst/>
            <a:gdLst/>
            <a:ahLst/>
            <a:cxnLst/>
            <a:rect l="l" t="t" r="r" b="b"/>
            <a:pathLst>
              <a:path w="5159116" h="5293003">
                <a:moveTo>
                  <a:pt x="0" y="0"/>
                </a:moveTo>
                <a:lnTo>
                  <a:pt x="5159116" y="0"/>
                </a:lnTo>
                <a:lnTo>
                  <a:pt x="5159116" y="5293003"/>
                </a:lnTo>
                <a:lnTo>
                  <a:pt x="0" y="52930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4522" y="1792699"/>
            <a:ext cx="6249639" cy="233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Coverage:</a:t>
            </a:r>
            <a:r>
              <a:rPr lang="en-US" sz="3345">
                <a:solidFill>
                  <a:srgbClr val="000000"/>
                </a:solidFill>
                <a:latin typeface="B612" panose="020B0606050000020004"/>
                <a:ea typeface="B612" panose="020B0606050000020004"/>
                <a:cs typeface="B612" panose="020B0606050000020004"/>
                <a:sym typeface="B612" panose="020B0606050000020004"/>
              </a:rPr>
              <a:t> Among all the records within a district, the percentage of house with </a:t>
            </a: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= 1</a:t>
            </a:r>
            <a:endParaRPr lang="en-US" sz="3345">
              <a:solidFill>
                <a:srgbClr val="000000"/>
              </a:solidFill>
              <a:latin typeface="B612 Bold" panose="020B0606050000020004"/>
              <a:ea typeface="B612 Bold" panose="020B0606050000020004"/>
              <a:cs typeface="B612 Bold" panose="020B0606050000020004"/>
              <a:sym typeface="B612 Bold" panose="020B0606050000020004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8815606" y="1510297"/>
            <a:ext cx="8923570" cy="7564564"/>
            <a:chOff x="0" y="0"/>
            <a:chExt cx="2458650" cy="20842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58650" cy="2084213"/>
            </a:xfrm>
            <a:custGeom>
              <a:avLst/>
              <a:gdLst/>
              <a:ahLst/>
              <a:cxnLst/>
              <a:rect l="l" t="t" r="r" b="b"/>
              <a:pathLst>
                <a:path w="2458650" h="2084213">
                  <a:moveTo>
                    <a:pt x="17352" y="0"/>
                  </a:moveTo>
                  <a:lnTo>
                    <a:pt x="2441298" y="0"/>
                  </a:lnTo>
                  <a:cubicBezTo>
                    <a:pt x="2450882" y="0"/>
                    <a:pt x="2458650" y="7769"/>
                    <a:pt x="2458650" y="17352"/>
                  </a:cubicBezTo>
                  <a:lnTo>
                    <a:pt x="2458650" y="2066861"/>
                  </a:lnTo>
                  <a:cubicBezTo>
                    <a:pt x="2458650" y="2076444"/>
                    <a:pt x="2450882" y="2084213"/>
                    <a:pt x="2441298" y="2084213"/>
                  </a:cubicBezTo>
                  <a:lnTo>
                    <a:pt x="17352" y="2084213"/>
                  </a:lnTo>
                  <a:cubicBezTo>
                    <a:pt x="7769" y="2084213"/>
                    <a:pt x="0" y="2076444"/>
                    <a:pt x="0" y="2066861"/>
                  </a:cubicBezTo>
                  <a:lnTo>
                    <a:pt x="0" y="17352"/>
                  </a:lnTo>
                  <a:cubicBezTo>
                    <a:pt x="0" y="7769"/>
                    <a:pt x="7769" y="0"/>
                    <a:pt x="1735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458650" cy="2150888"/>
            </a:xfrm>
            <a:prstGeom prst="rect">
              <a:avLst/>
            </a:prstGeom>
          </p:spPr>
          <p:txBody>
            <a:bodyPr lIns="48560" tIns="48560" rIns="48560" bIns="4856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8849674" y="1843842"/>
            <a:ext cx="8923570" cy="6888370"/>
          </a:xfrm>
          <a:custGeom>
            <a:avLst/>
            <a:gdLst/>
            <a:ahLst/>
            <a:cxnLst/>
            <a:rect l="l" t="t" r="r" b="b"/>
            <a:pathLst>
              <a:path w="8923570" h="6888370">
                <a:moveTo>
                  <a:pt x="0" y="0"/>
                </a:moveTo>
                <a:lnTo>
                  <a:pt x="8923570" y="0"/>
                </a:lnTo>
                <a:lnTo>
                  <a:pt x="8923570" y="6888370"/>
                </a:lnTo>
                <a:lnTo>
                  <a:pt x="0" y="6888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420100" y="460714"/>
            <a:ext cx="99263" cy="733904"/>
            <a:chOff x="0" y="0"/>
            <a:chExt cx="132350" cy="9785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334" cy="978535"/>
            </a:xfrm>
            <a:custGeom>
              <a:avLst/>
              <a:gdLst/>
              <a:ahLst/>
              <a:cxnLst/>
              <a:rect l="l" t="t" r="r" b="b"/>
              <a:pathLst>
                <a:path w="132334" h="978535">
                  <a:moveTo>
                    <a:pt x="0" y="0"/>
                  </a:moveTo>
                  <a:lnTo>
                    <a:pt x="132334" y="0"/>
                  </a:lnTo>
                  <a:lnTo>
                    <a:pt x="132334" y="978535"/>
                  </a:lnTo>
                  <a:lnTo>
                    <a:pt x="0" y="978535"/>
                  </a:lnTo>
                  <a:close/>
                </a:path>
              </a:pathLst>
            </a:custGeom>
            <a:solidFill>
              <a:srgbClr val="D7000F"/>
            </a:solidFill>
          </p:spPr>
        </p:sp>
      </p:grpSp>
      <p:pic>
        <p:nvPicPr>
          <p:cNvPr id="22" name="图片 21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3" name="图片 22" descr="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4" name="图片 23" descr="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图片 4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图片 4" descr="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图片 4" descr="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图片 5" descr="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图片 6" descr="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387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4" name="图片 3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5" name="图片 34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6" name="图片 3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图片 8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图片 3" descr="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WPS 表格</Application>
  <PresentationFormat>On-screen Show (4:3)</PresentationFormat>
  <Paragraphs>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Alef Bold</vt:lpstr>
      <vt:lpstr>阿里巴巴普惠体</vt:lpstr>
      <vt:lpstr>Alef</vt:lpstr>
      <vt:lpstr>阿里巴巴普惠体 Bold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B612 Bold</vt:lpstr>
      <vt:lpstr>B612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白红互联网商务企业汇报标准模板ppt演示文稿</dc:title>
  <dc:creator/>
  <cp:lastModifiedBy>Y.ฅ</cp:lastModifiedBy>
  <cp:revision>73</cp:revision>
  <dcterms:created xsi:type="dcterms:W3CDTF">2024-07-17T02:58:35Z</dcterms:created>
  <dcterms:modified xsi:type="dcterms:W3CDTF">2024-07-17T02:58:35Z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DAD8C7FC0FF706CF02D19466CB23F52D_42</vt:lpwstr>
  </property>
  <property fmtid="{D5CDD505-2E9C-101B-9397-08002B2CF9AE}" pid="3" name="KSOProductBuildVer">
    <vt:lpwstr>2052-6.7.1.8828</vt:lpwstr>
  </property>
</Properties>
</file>